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99"/>
    <a:srgbClr val="003399"/>
    <a:srgbClr val="FFFF66"/>
    <a:srgbClr val="FF0000"/>
    <a:srgbClr val="FF66CC"/>
    <a:srgbClr val="9900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7" autoAdjust="0"/>
    <p:restoredTop sz="85906" autoAdjust="0"/>
  </p:normalViewPr>
  <p:slideViewPr>
    <p:cSldViewPr>
      <p:cViewPr varScale="1">
        <p:scale>
          <a:sx n="54" d="100"/>
          <a:sy n="54" d="100"/>
        </p:scale>
        <p:origin x="12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98"/>
    </p:cViewPr>
  </p:sorterViewPr>
  <p:notesViewPr>
    <p:cSldViewPr>
      <p:cViewPr varScale="1">
        <p:scale>
          <a:sx n="62" d="100"/>
          <a:sy n="62" d="100"/>
        </p:scale>
        <p:origin x="-24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3A1D5920-E781-45E2-AC47-9045A780A24A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016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8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445D2F3F-009E-4C69-B954-65C8D576346B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0324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706353-0EDA-4BC7-80C2-5A7BFEFF0BDC}" type="slidenum">
              <a:rPr lang="zh-CN" altLang="en-US" smtClean="0"/>
              <a:t>1</a:t>
            </a:fld>
            <a:endParaRPr lang="en-US" altLang="zh-CN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CD573-0D49-40E5-93E7-DC3FCED26C56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583B-E286-4AE6-9615-05A90E07B793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8488" y="404813"/>
            <a:ext cx="2087562" cy="55260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404813"/>
            <a:ext cx="6110288" cy="55260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0632-ACB6-4DFF-AFB3-6D1FFBB56EBB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404813"/>
            <a:ext cx="8350250" cy="55260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18F0-02F8-4E30-94D3-5331A22F9A64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63650" y="404813"/>
            <a:ext cx="7772400" cy="720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319213"/>
            <a:ext cx="3810000" cy="46116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319213"/>
            <a:ext cx="3810000" cy="22288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700463"/>
            <a:ext cx="3810000" cy="22304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265FB-3B64-48F5-8911-E58D77906461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63650" y="404813"/>
            <a:ext cx="7772400" cy="720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319213"/>
            <a:ext cx="3810000" cy="46116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19213"/>
            <a:ext cx="3810000" cy="46116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FB8C4-260F-4946-A15E-45F800611AC4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>
            <a:noFill/>
          </a:ln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CF81A-63DF-425F-8382-179C6EBDE7B5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5B4C6-FA0B-43F5-9B36-C09E90DCCB56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319213"/>
            <a:ext cx="3810000" cy="4611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19213"/>
            <a:ext cx="3810000" cy="4611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816D3-0A73-4BB0-AF78-3AE6E035861B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CD31-C104-402E-B1B7-C115A793F457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1CB8-5422-4627-929F-D04EDEDC5496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ED743-0921-459D-BB2C-FAFFDF8127E6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03091-4486-4721-8A48-5461B5FBD4CC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56985-8F54-43AA-9E3F-A0C553F902D7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404813"/>
            <a:ext cx="7772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/>
              <a:t>单击以编辑</a:t>
            </a:r>
            <a:r>
              <a:rPr lang="zh-CN" altLang="en-US"/>
              <a:t>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19213"/>
            <a:ext cx="7772400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单击以编辑母版文本样式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833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5000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7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50000"/>
              </a:spcBef>
              <a:buFontTx/>
              <a:buNone/>
              <a:defRPr sz="1400" b="1"/>
            </a:lvl1pPr>
          </a:lstStyle>
          <a:p>
            <a:pPr>
              <a:defRPr/>
            </a:pPr>
            <a:fld id="{528C3BB1-4401-40CC-883B-BDFB3B36ED38}" type="slidenum">
              <a:rPr lang="zh-CN" altLang="en-US"/>
              <a:t>‹#›</a:t>
            </a:fld>
            <a:endParaRPr lang="en-US" altLang="zh-CN"/>
          </a:p>
        </p:txBody>
      </p:sp>
      <p:grpSp>
        <p:nvGrpSpPr>
          <p:cNvPr id="1030" name="Group 7"/>
          <p:cNvGrpSpPr/>
          <p:nvPr/>
        </p:nvGrpSpPr>
        <p:grpSpPr bwMode="auto">
          <a:xfrm>
            <a:off x="0" y="6553200"/>
            <a:ext cx="9144000" cy="301625"/>
            <a:chOff x="0" y="4032"/>
            <a:chExt cx="5760" cy="288"/>
          </a:xfrm>
        </p:grpSpPr>
        <p:sp>
          <p:nvSpPr>
            <p:cNvPr id="1034" name="Rectangle 8"/>
            <p:cNvSpPr>
              <a:spLocks noChangeArrowheads="1"/>
            </p:cNvSpPr>
            <p:nvPr/>
          </p:nvSpPr>
          <p:spPr bwMode="auto">
            <a:xfrm>
              <a:off x="0" y="4032"/>
              <a:ext cx="5760" cy="28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33CCCC"/>
              </a:solidFill>
              <a:miter lim="800000"/>
            </a:ln>
          </p:spPr>
          <p:txBody>
            <a:bodyPr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2400"/>
                <a:t>                  </a:t>
              </a:r>
            </a:p>
          </p:txBody>
        </p:sp>
        <p:sp>
          <p:nvSpPr>
            <p:cNvPr id="1035" name="Line 9"/>
            <p:cNvSpPr>
              <a:spLocks noChangeShapeType="1"/>
            </p:cNvSpPr>
            <p:nvPr/>
          </p:nvSpPr>
          <p:spPr bwMode="auto">
            <a:xfrm>
              <a:off x="4464" y="4032"/>
              <a:ext cx="288" cy="288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6" name="Line 10"/>
            <p:cNvSpPr>
              <a:spLocks noChangeShapeType="1"/>
            </p:cNvSpPr>
            <p:nvPr/>
          </p:nvSpPr>
          <p:spPr bwMode="auto">
            <a:xfrm>
              <a:off x="4176" y="4032"/>
              <a:ext cx="336" cy="288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7" name="Line 11"/>
            <p:cNvSpPr>
              <a:spLocks noChangeShapeType="1"/>
            </p:cNvSpPr>
            <p:nvPr/>
          </p:nvSpPr>
          <p:spPr bwMode="auto">
            <a:xfrm>
              <a:off x="4704" y="4032"/>
              <a:ext cx="336" cy="288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8" name="Line 12"/>
            <p:cNvSpPr>
              <a:spLocks noChangeShapeType="1"/>
            </p:cNvSpPr>
            <p:nvPr/>
          </p:nvSpPr>
          <p:spPr bwMode="auto">
            <a:xfrm>
              <a:off x="5376" y="4032"/>
              <a:ext cx="384" cy="288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9" name="Line 13"/>
            <p:cNvSpPr>
              <a:spLocks noChangeShapeType="1"/>
            </p:cNvSpPr>
            <p:nvPr/>
          </p:nvSpPr>
          <p:spPr bwMode="auto">
            <a:xfrm>
              <a:off x="5184" y="4032"/>
              <a:ext cx="384" cy="288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0" name="Line 14"/>
            <p:cNvSpPr>
              <a:spLocks noChangeShapeType="1"/>
            </p:cNvSpPr>
            <p:nvPr/>
          </p:nvSpPr>
          <p:spPr bwMode="auto">
            <a:xfrm>
              <a:off x="5568" y="4032"/>
              <a:ext cx="192" cy="144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1" name="Line 15"/>
            <p:cNvSpPr>
              <a:spLocks noChangeShapeType="1"/>
            </p:cNvSpPr>
            <p:nvPr/>
          </p:nvSpPr>
          <p:spPr bwMode="auto">
            <a:xfrm>
              <a:off x="4992" y="4032"/>
              <a:ext cx="336" cy="288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31" name="Line 16"/>
          <p:cNvSpPr>
            <a:spLocks noChangeShapeType="1"/>
          </p:cNvSpPr>
          <p:nvPr/>
        </p:nvSpPr>
        <p:spPr bwMode="auto">
          <a:xfrm>
            <a:off x="468313" y="1176338"/>
            <a:ext cx="8458200" cy="0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1032" name="Text Box 17"/>
          <p:cNvSpPr txBox="1">
            <a:spLocks noChangeArrowheads="1"/>
          </p:cNvSpPr>
          <p:nvPr/>
        </p:nvSpPr>
        <p:spPr bwMode="auto">
          <a:xfrm>
            <a:off x="457200" y="2514600"/>
            <a:ext cx="83058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zh-CN" altLang="en-US" sz="3200" b="1">
              <a:solidFill>
                <a:srgbClr val="FFFF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zh-CN" altLang="en-US" sz="3200" b="1">
              <a:solidFill>
                <a:srgbClr val="FFFF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zh-CN" altLang="en-US" sz="3200" b="1">
              <a:solidFill>
                <a:srgbClr val="FFFF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zh-CN" altLang="en-US" sz="3200" b="1">
              <a:solidFill>
                <a:srgbClr val="FFFF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zh-CN" altLang="en-US" sz="3200" b="1">
              <a:solidFill>
                <a:srgbClr val="FFFFFF"/>
              </a:solidFill>
            </a:endParaRPr>
          </a:p>
        </p:txBody>
      </p:sp>
      <p:pic>
        <p:nvPicPr>
          <p:cNvPr id="1033" name="Picture 18" descr="bupt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228600"/>
            <a:ext cx="1970087" cy="661988"/>
          </a:xfrm>
          <a:prstGeom prst="rect">
            <a:avLst/>
          </a:prstGeom>
          <a:solidFill>
            <a:srgbClr val="438A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kumimoji="1" sz="3200">
          <a:solidFill>
            <a:srgbClr val="FF3300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灯片编号占位符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buSzPct val="6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260564E8-6F9D-4D50-A1EB-C277FCE6E4C9}" type="slidenum">
              <a:rPr lang="zh-CN" altLang="en-US" sz="1400" smtClean="0"/>
              <a:t>1</a:t>
            </a:fld>
            <a:endParaRPr lang="en-US" altLang="zh-CN" sz="1400"/>
          </a:p>
        </p:txBody>
      </p:sp>
      <p:grpSp>
        <p:nvGrpSpPr>
          <p:cNvPr id="2051" name="Group 4"/>
          <p:cNvGrpSpPr/>
          <p:nvPr/>
        </p:nvGrpSpPr>
        <p:grpSpPr bwMode="auto">
          <a:xfrm>
            <a:off x="1619250" y="1917700"/>
            <a:ext cx="5903913" cy="863600"/>
            <a:chOff x="1488" y="1152"/>
            <a:chExt cx="2736" cy="624"/>
          </a:xfrm>
        </p:grpSpPr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1488" y="1152"/>
              <a:ext cx="2736" cy="624"/>
            </a:xfrm>
            <a:prstGeom prst="rect">
              <a:avLst/>
            </a:prstGeom>
            <a:gradFill rotWithShape="0">
              <a:gsLst>
                <a:gs pos="0">
                  <a:srgbClr val="3E040E"/>
                </a:gs>
                <a:gs pos="50000">
                  <a:srgbClr val="CF0E30"/>
                </a:gs>
                <a:gs pos="100000">
                  <a:srgbClr val="3E040E"/>
                </a:gs>
              </a:gsLst>
              <a:lin ang="2700000" scaled="1"/>
            </a:gradFill>
            <a:ln w="28575">
              <a:solidFill>
                <a:srgbClr val="F68295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buSzPct val="6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2000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536" y="1200"/>
              <a:ext cx="2612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buSzPct val="6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zh-CN" altLang="en-US" sz="3600" b="1" dirty="0">
                  <a:solidFill>
                    <a:schemeClr val="bg1"/>
                  </a:solidFill>
                </a:rPr>
                <a:t>期末回顾</a:t>
              </a:r>
            </a:p>
          </p:txBody>
        </p:sp>
      </p:grpSp>
      <p:pic>
        <p:nvPicPr>
          <p:cNvPr id="2052" name="Picture 7" descr="地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4940300"/>
            <a:ext cx="15843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6555BB-3D01-421A-945F-030FA67B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单词对照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4ED3E4-8D94-4293-BBE2-4C6900E99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十进制：</a:t>
            </a:r>
            <a:r>
              <a:rPr lang="en-US" altLang="zh-CN" i="1" dirty="0"/>
              <a:t>decimal</a:t>
            </a:r>
          </a:p>
          <a:p>
            <a:r>
              <a:rPr lang="zh-CN" altLang="en-US" i="1" dirty="0"/>
              <a:t>二进制：</a:t>
            </a:r>
            <a:r>
              <a:rPr lang="en-US" altLang="zh-CN" i="1" dirty="0"/>
              <a:t>binary</a:t>
            </a:r>
          </a:p>
          <a:p>
            <a:r>
              <a:rPr lang="zh-CN" altLang="en-US" i="1" dirty="0"/>
              <a:t>八进制：</a:t>
            </a:r>
            <a:r>
              <a:rPr lang="en-US" altLang="zh-CN" i="1" dirty="0"/>
              <a:t>octal</a:t>
            </a:r>
          </a:p>
          <a:p>
            <a:r>
              <a:rPr lang="zh-CN" altLang="en-US" i="1" dirty="0"/>
              <a:t>十六进制：</a:t>
            </a:r>
            <a:r>
              <a:rPr lang="en-US" altLang="zh-CN" i="1" dirty="0"/>
              <a:t>hexadecimal</a:t>
            </a:r>
          </a:p>
          <a:p>
            <a:r>
              <a:rPr lang="zh-CN" altLang="en-US" i="1" dirty="0"/>
              <a:t>递归：</a:t>
            </a:r>
            <a:r>
              <a:rPr lang="en-US" altLang="zh-CN" i="1" dirty="0"/>
              <a:t>recursion</a:t>
            </a:r>
          </a:p>
          <a:p>
            <a:r>
              <a:rPr lang="zh-CN" altLang="en-US" i="1" dirty="0"/>
              <a:t>循环：</a:t>
            </a:r>
            <a:r>
              <a:rPr lang="en-US" altLang="zh-CN" i="1" dirty="0"/>
              <a:t>loop</a:t>
            </a:r>
          </a:p>
          <a:p>
            <a:endParaRPr lang="en-US" altLang="zh-CN" i="1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8A5AD5C-D994-4D55-A828-2887BA76A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FCF81A-63DF-425F-8382-179C6EBDE7B5}" type="slidenum">
              <a:rPr lang="zh-CN" altLang="en-US" smtClean="0"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56458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6555BB-3D01-421A-945F-030FA67B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4664"/>
            <a:ext cx="7772400" cy="720725"/>
          </a:xfrm>
        </p:spPr>
        <p:txBody>
          <a:bodyPr/>
          <a:lstStyle/>
          <a:p>
            <a:r>
              <a:rPr lang="zh-CN" altLang="en-US" dirty="0"/>
              <a:t>基本知识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4ED3E4-8D94-4293-BBE2-4C6900E99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什么是冯诺依曼结构，具体的模块如何工作运行？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进制的基本原理，如何用</a:t>
            </a:r>
            <a:r>
              <a:rPr lang="en-US" altLang="zh-CN" dirty="0"/>
              <a:t>2</a:t>
            </a:r>
            <a:r>
              <a:rPr lang="zh-CN" altLang="en-US" dirty="0"/>
              <a:t>进制表示数字</a:t>
            </a:r>
            <a:endParaRPr lang="en-US" altLang="zh-CN" dirty="0"/>
          </a:p>
          <a:p>
            <a:r>
              <a:rPr lang="zh-CN" altLang="en-US" dirty="0"/>
              <a:t>程序运行的基本原理是什么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8A5AD5C-D994-4D55-A828-2887BA76A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FCF81A-63DF-425F-8382-179C6EBDE7B5}" type="slidenum">
              <a:rPr lang="zh-CN" altLang="en-US" smtClean="0"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298234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222932-6CED-4237-850C-35199A7DB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基本数据类型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04ABB8-E831-4562-84C7-0C43B4892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类型的转换</a:t>
            </a:r>
            <a:endParaRPr lang="en-US" altLang="zh-CN" dirty="0"/>
          </a:p>
          <a:p>
            <a:r>
              <a:rPr lang="en-US" altLang="zh-CN" dirty="0"/>
              <a:t>char</a:t>
            </a:r>
            <a:r>
              <a:rPr lang="zh-CN" altLang="en-US" dirty="0"/>
              <a:t>类型的理解</a:t>
            </a:r>
            <a:endParaRPr lang="en-US" altLang="zh-CN" dirty="0"/>
          </a:p>
          <a:p>
            <a:r>
              <a:rPr lang="en-US" altLang="zh-CN" dirty="0" err="1"/>
              <a:t>printf</a:t>
            </a:r>
            <a:r>
              <a:rPr lang="zh-CN" altLang="en-US" dirty="0"/>
              <a:t>与</a:t>
            </a:r>
            <a:r>
              <a:rPr lang="en-US" altLang="zh-CN" dirty="0" err="1"/>
              <a:t>scanf</a:t>
            </a:r>
            <a:r>
              <a:rPr lang="zh-CN" altLang="en-US" dirty="0"/>
              <a:t>的理解？（缓存区）</a:t>
            </a:r>
            <a:endParaRPr lang="en-US" altLang="zh-CN" dirty="0"/>
          </a:p>
          <a:p>
            <a:r>
              <a:rPr lang="en-US" altLang="zh-CN" dirty="0"/>
              <a:t>condition</a:t>
            </a:r>
          </a:p>
          <a:p>
            <a:r>
              <a:rPr lang="en-US" altLang="zh-CN" dirty="0"/>
              <a:t>expression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29054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B344B3-1AC8-4A7C-B18F-3E27E398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选择语句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2C97C7-F75E-4F16-AC7D-1EAA59EB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If(condition){</a:t>
            </a:r>
          </a:p>
          <a:p>
            <a:pPr marL="0" indent="0">
              <a:buNone/>
            </a:pPr>
            <a:r>
              <a:rPr lang="en-US" altLang="zh-CN" dirty="0"/>
              <a:t>}else{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}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Switch(){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26516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55DF55-3336-4C18-A4DB-F05A6D585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循环语句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C34621-6446-4FA8-912F-50CD5808D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</a:t>
            </a:r>
          </a:p>
          <a:p>
            <a:r>
              <a:rPr lang="en-US" altLang="zh-CN" dirty="0"/>
              <a:t>while</a:t>
            </a:r>
          </a:p>
          <a:p>
            <a:r>
              <a:rPr lang="en-US" altLang="zh-CN" dirty="0"/>
              <a:t>do...while</a:t>
            </a:r>
          </a:p>
          <a:p>
            <a:endParaRPr lang="en-US" altLang="zh-CN" dirty="0"/>
          </a:p>
          <a:p>
            <a:r>
              <a:rPr lang="zh-CN" altLang="en-US" dirty="0"/>
              <a:t>嵌套循环语句</a:t>
            </a:r>
          </a:p>
        </p:txBody>
      </p:sp>
    </p:spTree>
    <p:extLst>
      <p:ext uri="{BB962C8B-B14F-4D97-AF65-F5344CB8AC3E}">
        <p14:creationId xmlns:p14="http://schemas.microsoft.com/office/powerpoint/2010/main" val="22376546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9AC86-1DA8-468C-9F9E-C4E9649E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zh-CN" altLang="en-US" dirty="0"/>
              <a:t>函数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D7B846-2F0B-475A-B28B-1E7562AD0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函数的设计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递归函数的设计</a:t>
            </a:r>
            <a:endParaRPr lang="en-US" altLang="zh-CN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C63547B5-00DC-4202-B5E6-A86C7F5F1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150644" cy="5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4221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AA40F1-0E98-41D6-A555-B245A788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9B8C73-FB5C-487E-9DA1-D7D16DF44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一维数组的操作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数组的排序操作（冒泡，选择排序，二分查找）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二维数组的操作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二维数组鞍点的查找</a:t>
            </a:r>
          </a:p>
        </p:txBody>
      </p:sp>
    </p:spTree>
    <p:extLst>
      <p:ext uri="{BB962C8B-B14F-4D97-AF65-F5344CB8AC3E}">
        <p14:creationId xmlns:p14="http://schemas.microsoft.com/office/powerpoint/2010/main" val="5436387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经分互动规范介绍">
  <a:themeElements>
    <a:clrScheme name="经分互动规范介绍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经分互动规范介绍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经分互动规范介绍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经分互动规范介绍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经分互动规范介绍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经分互动规范介绍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经分互动规范介绍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经分互动规范介绍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经分互动规范介绍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模板</Template>
  <TotalTime>227</TotalTime>
  <Words>140</Words>
  <Application>Microsoft Office PowerPoint</Application>
  <PresentationFormat>全屏显示(4:3)</PresentationFormat>
  <Paragraphs>49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Times New Roman</vt:lpstr>
      <vt:lpstr>Wingdings</vt:lpstr>
      <vt:lpstr>经分互动规范介绍</vt:lpstr>
      <vt:lpstr>PowerPoint 演示文稿</vt:lpstr>
      <vt:lpstr>单词对照</vt:lpstr>
      <vt:lpstr>基本知识</vt:lpstr>
      <vt:lpstr>基本数据类型</vt:lpstr>
      <vt:lpstr>选择语句</vt:lpstr>
      <vt:lpstr>循环语句</vt:lpstr>
      <vt:lpstr> 函数</vt:lpstr>
      <vt:lpstr>数组</vt:lpstr>
    </vt:vector>
  </TitlesOfParts>
  <Company>bupt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PASCAL程序设计</dc:title>
  <dc:creator>cyzhou</dc:creator>
  <cp:lastModifiedBy>pengfei wang</cp:lastModifiedBy>
  <cp:revision>1777</cp:revision>
  <dcterms:created xsi:type="dcterms:W3CDTF">2002-12-06T01:10:00Z</dcterms:created>
  <dcterms:modified xsi:type="dcterms:W3CDTF">2021-12-27T03:53:41Z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2052-10.1.0.5399</vt:lpwstr>
  </property>
</Properties>
</file>